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7" r:id="rId13"/>
    <p:sldId id="278" r:id="rId14"/>
    <p:sldId id="287" r:id="rId15"/>
    <p:sldId id="288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1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3fed011e71b9aa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3fed011e71b9aa5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1cc91369bad4e4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1cc91369bad4e4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90e4cc7992f535d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690e4cc7992f535d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3fed011e71b9aa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3fed011e71b9aa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62250810d5c0f78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62250810d5c0f78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894e9ecda69e1b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894e9ecda69e1b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aca1c1cedfb86d5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aca1c1cedfb86d5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aca1c1cedfb86d5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aca1c1cedfb86d5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aca1c1cedfb86d5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aca1c1cedfb86d5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6cf665c70110cfc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6cf665c70110cfc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6cf665c70110cfc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6cf665c70110cfc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6cf665c70110cfc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6cf665c70110cfc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6cf665c70110cfc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6cf665c70110cfc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6cf665c70110cfc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6cf665c70110cfc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549848"/>
            <a:ext cx="8520600" cy="249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EXAMINATION OF  LUMP OR A SWELLING</a:t>
            </a:r>
            <a:endParaRPr b="1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623395" y="3044643"/>
            <a:ext cx="8520600" cy="3340500"/>
          </a:xfrm>
          <a:prstGeom prst="rect">
            <a:avLst/>
          </a:prstGeom>
          <a:solidFill>
            <a:srgbClr val="FF00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             </a:t>
            </a:r>
            <a:r>
              <a:rPr lang="en" sz="4600" b="1"/>
              <a:t>Dr.M.P.LAL.                                     Professor and Head                                                             Dept of Surgery</a:t>
            </a:r>
            <a:r>
              <a:rPr lang="en" b="1"/>
              <a:t> </a:t>
            </a:r>
            <a:endParaRPr b="1">
              <a:highlight>
                <a:srgbClr val="4C113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01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1017300"/>
            <a:ext cx="8520600" cy="41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700" b="1"/>
              <a:t>Movement on deglutition/Movement with protrusion of tongue/Skin over the swelling/Any pressure effect</a:t>
            </a:r>
            <a:endParaRPr sz="4700" b="1"/>
          </a:p>
        </p:txBody>
      </p:sp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01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/>
              <a:t>               </a:t>
            </a:r>
            <a:r>
              <a:rPr lang="en" sz="4900" b="1"/>
              <a:t>INSPECTION</a:t>
            </a:r>
            <a:r>
              <a:rPr lang="en" sz="4000" b="1"/>
              <a:t>.   </a:t>
            </a:r>
            <a:endParaRPr sz="40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1" name="Google Shape;16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1250" y="0"/>
            <a:ext cx="46421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/>
              <a:t>                   PALPATION</a:t>
            </a:r>
            <a:endParaRPr sz="4100" b="1"/>
          </a:p>
        </p:txBody>
      </p:sp>
      <p:sp>
        <p:nvSpPr>
          <p:cNvPr id="194" name="Google Shape;194;p34"/>
          <p:cNvSpPr txBox="1">
            <a:spLocks noGrp="1"/>
          </p:cNvSpPr>
          <p:nvPr>
            <p:ph type="body" idx="1"/>
          </p:nvPr>
        </p:nvSpPr>
        <p:spPr>
          <a:xfrm>
            <a:off x="311700" y="1700025"/>
            <a:ext cx="8520600" cy="28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400" b="1"/>
              <a:t> </a:t>
            </a:r>
            <a:r>
              <a:rPr lang="en" sz="4100" b="1"/>
              <a:t>Temperature.     /Tenderness/Size , Shape &amp;  Extent/Surface/Edge/Consistency   /Fluctuation.    /Fluid thrill/   Translucency</a:t>
            </a:r>
            <a:r>
              <a:rPr lang="en" sz="3400" b="1"/>
              <a:t>/</a:t>
            </a:r>
            <a:endParaRPr sz="34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5"/>
          <p:cNvSpPr txBox="1">
            <a:spLocks noGrp="1"/>
          </p:cNvSpPr>
          <p:nvPr>
            <p:ph type="body" idx="1"/>
          </p:nvPr>
        </p:nvSpPr>
        <p:spPr>
          <a:xfrm>
            <a:off x="311700" y="1711000"/>
            <a:ext cx="8520600" cy="28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00"/>
              <a:t> </a:t>
            </a:r>
            <a:r>
              <a:rPr lang="en" sz="3900" b="1"/>
              <a:t>Impulse on coughing/Reducibility/compressibility/ Pulsatility/      Fixity to the overlying skin/     Relation to surrounding structures</a:t>
            </a:r>
            <a:endParaRPr sz="3900" b="1"/>
          </a:p>
        </p:txBody>
      </p:sp>
      <p:sp>
        <p:nvSpPr>
          <p:cNvPr id="201" name="Google Shape;201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/>
              <a:t>                   PALPATION</a:t>
            </a:r>
            <a:endParaRPr sz="41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4"/>
          <p:cNvSpPr txBox="1">
            <a:spLocks noGrp="1"/>
          </p:cNvSpPr>
          <p:nvPr>
            <p:ph type="title"/>
          </p:nvPr>
        </p:nvSpPr>
        <p:spPr>
          <a:xfrm rot="10800000" flipH="1">
            <a:off x="311700" y="217325"/>
            <a:ext cx="8520600" cy="2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44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65" name="Google Shape;265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900" y="217325"/>
            <a:ext cx="8183399" cy="4643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1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r>
              <a:rPr lang="en" sz="4500" b="1"/>
              <a:t>SPECIAL INVESTIGATION</a:t>
            </a:r>
            <a:endParaRPr sz="4500" b="1"/>
          </a:p>
        </p:txBody>
      </p:sp>
      <p:sp>
        <p:nvSpPr>
          <p:cNvPr id="271" name="Google Shape;271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500" b="1"/>
              <a:t>Blood/ Urine/Aspiration/FNAB or FNAC/X-ray/Skin test/Ultrasonography/CT scan/MRI/Angiography/Biopsy/Follow-up in case of malignancy.</a:t>
            </a:r>
            <a:endParaRPr sz="45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3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 b="1"/>
              <a:t>                    LUMP</a:t>
            </a:r>
            <a:endParaRPr sz="4900" b="1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" y="1107754"/>
            <a:ext cx="8520600" cy="29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700"/>
              <a:t>       </a:t>
            </a:r>
            <a:r>
              <a:rPr lang="en" sz="5500" b="1"/>
              <a:t>Vague mass or swelling</a:t>
            </a:r>
            <a:endParaRPr sz="55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4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            </a:t>
            </a:r>
            <a:r>
              <a:rPr lang="en" sz="4800" b="1"/>
              <a:t>        SWELLING</a:t>
            </a:r>
            <a:endParaRPr sz="4800" b="1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623400" y="1645250"/>
            <a:ext cx="8520600" cy="31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900"/>
              <a:t>  </a:t>
            </a:r>
            <a:r>
              <a:rPr lang="en" sz="4600" b="1"/>
              <a:t>A    vague   term which denotes  any  enlargement  or  protuberance in  the body &amp; may include tumours</a:t>
            </a:r>
            <a:endParaRPr sz="46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NEOPLASM or TUMOUR</a:t>
            </a:r>
            <a:endParaRPr sz="5000" b="1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907325"/>
            <a:ext cx="8520600" cy="26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300" b="1"/>
              <a:t>Growth of new cells which proliferates independent the need of body</a:t>
            </a:r>
            <a:endParaRPr sz="43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                   </a:t>
            </a:r>
            <a:r>
              <a:rPr lang="en" sz="4800" b="1"/>
              <a:t>HISTORY</a:t>
            </a:r>
            <a:endParaRPr sz="4800" b="1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71050"/>
            <a:ext cx="8520600" cy="33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900" b="1"/>
              <a:t>Duration /Onset / Other symptoms with lump/Pain/ Progress of swelling/ site /fever/other lumps/                        </a:t>
            </a:r>
            <a:endParaRPr sz="49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801925"/>
            <a:ext cx="8520600" cy="276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100" b="1"/>
              <a:t>Secondary changes/Impairment of functions/Recurrence of swelling/loss of body weight/past , personal &amp; family history</a:t>
            </a:r>
            <a:endParaRPr sz="4100" b="1"/>
          </a:p>
        </p:txBody>
      </p:sp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                   </a:t>
            </a:r>
            <a:r>
              <a:rPr lang="en" sz="4800" b="1"/>
              <a:t>HISTORY</a:t>
            </a:r>
            <a:endParaRPr sz="48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  </a:t>
            </a:r>
            <a:r>
              <a:rPr lang="en" sz="4800" b="1"/>
              <a:t>PHYSICAL</a:t>
            </a:r>
            <a:r>
              <a:rPr lang="en" sz="4800"/>
              <a:t> </a:t>
            </a:r>
            <a:r>
              <a:rPr lang="en" sz="4800" b="1"/>
              <a:t>EXAMINATION</a:t>
            </a:r>
            <a:endParaRPr sz="4800" b="1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886300"/>
            <a:ext cx="8520600" cy="26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100" b="1"/>
              <a:t>General survey                                 Local examination.                           General examination</a:t>
            </a:r>
            <a:endParaRPr sz="41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b="1"/>
              <a:t>      LOCAL EXAMINATION</a:t>
            </a:r>
            <a:endParaRPr sz="4300" b="1"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700" b="1"/>
              <a:t>INSPECTION /PALPATION /STATE OF REGIONAL LYMPH NODES. /PERCUSSION /AUSCULTATION/ MEASUREMENTS /MOVEMENTS / EXAMINATION FOR PRESSURE EFFECT</a:t>
            </a:r>
            <a:endParaRPr sz="37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/>
              <a:t>               </a:t>
            </a:r>
            <a:r>
              <a:rPr lang="en" sz="4900" b="1"/>
              <a:t>INSPECTION</a:t>
            </a:r>
            <a:r>
              <a:rPr lang="en" sz="4000" b="1"/>
              <a:t>.   </a:t>
            </a:r>
            <a:endParaRPr sz="4000" b="1"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0" y="1123650"/>
            <a:ext cx="8832300" cy="34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300" b="1"/>
              <a:t>Situation/Shape/Edge/Number/Pulsation/Peristalsis/Movement with respiration/Impulse on coughing/</a:t>
            </a:r>
            <a:endParaRPr sz="43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On-screen Show (16:9)</PresentationFormat>
  <Paragraphs>26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Simple Light</vt:lpstr>
      <vt:lpstr>EXAMINATION OF  LUMP OR A SWELLING</vt:lpstr>
      <vt:lpstr>                    LUMP</vt:lpstr>
      <vt:lpstr>                    SWELLING</vt:lpstr>
      <vt:lpstr>NEOPLASM or TUMOUR</vt:lpstr>
      <vt:lpstr>                   HISTORY</vt:lpstr>
      <vt:lpstr>PowerPoint Presentation</vt:lpstr>
      <vt:lpstr>  PHYSICAL EXAMINATION</vt:lpstr>
      <vt:lpstr>      LOCAL EXAMINATION</vt:lpstr>
      <vt:lpstr>               INSPECTION.   </vt:lpstr>
      <vt:lpstr>PowerPoint Presentation</vt:lpstr>
      <vt:lpstr>PowerPoint Presentation</vt:lpstr>
      <vt:lpstr>                   PALPATION</vt:lpstr>
      <vt:lpstr>PowerPoint Presentation</vt:lpstr>
      <vt:lpstr>PowerPoint Presentation</vt:lpstr>
      <vt:lpstr>       SPECIAL INVESTIGATION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OF  LUMP OR A SWELLING</dc:title>
  <cp:lastModifiedBy>Lib Lab One</cp:lastModifiedBy>
  <cp:revision>1</cp:revision>
  <dcterms:modified xsi:type="dcterms:W3CDTF">2022-01-22T09:55:50Z</dcterms:modified>
</cp:coreProperties>
</file>